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9" r:id="rId2"/>
  </p:sldMasterIdLst>
  <p:notesMasterIdLst>
    <p:notesMasterId r:id="rId8"/>
  </p:notesMasterIdLst>
  <p:sldIdLst>
    <p:sldId id="293" r:id="rId3"/>
    <p:sldId id="294" r:id="rId4"/>
    <p:sldId id="299" r:id="rId5"/>
    <p:sldId id="297" r:id="rId6"/>
    <p:sldId id="298" r:id="rId7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563"/>
    <a:srgbClr val="41494F"/>
    <a:srgbClr val="BDD7EE"/>
    <a:srgbClr val="784213"/>
    <a:srgbClr val="8EA83B"/>
    <a:srgbClr val="966E4B"/>
    <a:srgbClr val="3C6C76"/>
    <a:srgbClr val="FFFFFF"/>
    <a:srgbClr val="62B1B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144" y="114"/>
      </p:cViewPr>
      <p:guideLst>
        <p:guide orient="horz" pos="77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6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212F1F-5D53-4D12-A9EA-12365C4F1B4B}" type="datetimeFigureOut">
              <a:rPr lang="pl-PL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C7CB75-327E-4FB0-B9FB-8923FFA9A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8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 rot="10800000">
            <a:off x="4043363" y="2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Trójkąt równoramienny 4"/>
          <p:cNvSpPr/>
          <p:nvPr/>
        </p:nvSpPr>
        <p:spPr>
          <a:xfrm>
            <a:off x="4043363" y="6143627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6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6" y="1158877"/>
            <a:ext cx="16446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85749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42862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35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2BF7D-EF6B-4093-BE1B-D087A4BC2949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496A6-F74D-44FD-A24C-A53DD4CF4D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15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4B2A9-912C-4A5A-B357-09A525E89EA7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CDCF7-6EA6-4CAB-9CC2-F74A519D1B9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647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D599A-ED1E-4716-A8E3-D9811F0FAED6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B14E7-AF4A-4DAE-AE76-32740E404B5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84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F61243-3BC0-4776-A9FC-D293C1D07047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82FB1-2131-4648-A6AE-02AF09F9581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82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3CE16-4707-44FF-AD5D-6CC4C09E01AA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7E334-AACD-49D1-8D2C-5807A1190C3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11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474A9-9906-42DF-A711-60AE5D3B4EF7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BBA31-625E-42EB-84DA-DFF7324F24A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430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C81E7-941B-4258-BA3C-4D0861973ECC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CA18F-CBAA-4CAD-A75F-26576347766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87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C955E-4374-417A-B0A4-5AFCD4D7629E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E1CB5-65D4-40B9-9B95-ABAC55183D0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664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D68F8-4CE0-4DCB-8942-3B0F7DA57E50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C799F-469B-4E49-B0C2-670DA047F1A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bg>
      <p:bgPr>
        <a:solidFill>
          <a:srgbClr val="000C2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t.wieczorek\Desktop\UOkik grafiki\trojk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1900238"/>
            <a:ext cx="17494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y 4"/>
          <p:cNvCxnSpPr/>
          <p:nvPr/>
        </p:nvCxnSpPr>
        <p:spPr>
          <a:xfrm flipH="1">
            <a:off x="-28574" y="2"/>
            <a:ext cx="9172575" cy="2786063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0" y="3214690"/>
            <a:ext cx="9144000" cy="3633787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ójkąt równoramienny 6"/>
          <p:cNvSpPr/>
          <p:nvPr/>
        </p:nvSpPr>
        <p:spPr>
          <a:xfrm rot="1859527">
            <a:off x="8593138" y="2813052"/>
            <a:ext cx="857250" cy="714375"/>
          </a:xfrm>
          <a:prstGeom prst="triangle">
            <a:avLst/>
          </a:prstGeom>
          <a:solidFill>
            <a:srgbClr val="001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57555" y="1785928"/>
            <a:ext cx="5072098" cy="2786083"/>
          </a:xfrm>
        </p:spPr>
        <p:txBody>
          <a:bodyPr anchor="ctr"/>
          <a:lstStyle>
            <a:lvl1pPr algn="ctr">
              <a:buNone/>
              <a:defRPr>
                <a:solidFill>
                  <a:srgbClr val="00142C"/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9718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ytuł i zawartość">
    <p:bg>
      <p:bgPr>
        <a:solidFill>
          <a:srgbClr val="2E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>
            <a:noAutofit/>
          </a:bodyPr>
          <a:lstStyle>
            <a:lvl1pPr marL="0" indent="0" algn="l">
              <a:buNone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4924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ytuł i zawartość">
    <p:bg>
      <p:bgPr>
        <a:solidFill>
          <a:srgbClr val="C6E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>
            <a:noAutofit/>
          </a:bodyPr>
          <a:lstStyle>
            <a:lvl1pPr marL="0" indent="0" algn="l">
              <a:buNone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2309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ytuł i zawartość">
    <p:bg>
      <p:bgPr>
        <a:solidFill>
          <a:srgbClr val="9BC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>
            <a:noAutofit/>
          </a:bodyPr>
          <a:lstStyle>
            <a:lvl1pPr marL="0" indent="0" algn="l">
              <a:buNone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6888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 z paskiem bocznym">
    <p:bg>
      <p:bgPr>
        <a:solidFill>
          <a:srgbClr val="000C2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4138" y="-19050"/>
            <a:ext cx="338137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Y:\01 webowy\uokik\16.03.2011\Naglowe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9" y="-25400"/>
            <a:ext cx="67865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Y:\01 webowy\uokik\16.03.2011\Sto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Łącznik prosty 9"/>
          <p:cNvCxnSpPr/>
          <p:nvPr/>
        </p:nvCxnSpPr>
        <p:spPr>
          <a:xfrm rot="16200000" flipH="1">
            <a:off x="1000126" y="71438"/>
            <a:ext cx="1000125" cy="571500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ójkąt równoramienny 10"/>
          <p:cNvSpPr/>
          <p:nvPr/>
        </p:nvSpPr>
        <p:spPr>
          <a:xfrm rot="10800000">
            <a:off x="1143001" y="1938338"/>
            <a:ext cx="714375" cy="584200"/>
          </a:xfrm>
          <a:prstGeom prst="triangle">
            <a:avLst/>
          </a:prstGeom>
          <a:noFill/>
          <a:ln w="12700">
            <a:solidFill>
              <a:srgbClr val="CCAE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707905" y="1124744"/>
            <a:ext cx="4824536" cy="5040560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>
            <a:noAutofit/>
          </a:bodyPr>
          <a:lstStyle>
            <a:lvl1pPr marL="0" indent="0" algn="l">
              <a:buNone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7994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tatnia str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równoramienny 4"/>
          <p:cNvSpPr/>
          <p:nvPr/>
        </p:nvSpPr>
        <p:spPr>
          <a:xfrm>
            <a:off x="4043363" y="6143627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568576" y="5500688"/>
            <a:ext cx="40068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 err="1">
                <a:solidFill>
                  <a:srgbClr val="FFFFFF"/>
                </a:solidFill>
                <a:latin typeface="Trebuchet MS"/>
              </a:rPr>
              <a:t>www.uokik.gov.pl</a:t>
            </a:r>
            <a:endParaRPr lang="pl-PL" sz="1800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2000" y="1714496"/>
            <a:ext cx="5040000" cy="1143000"/>
          </a:xfrm>
        </p:spPr>
        <p:txBody>
          <a:bodyPr/>
          <a:lstStyle>
            <a:lvl1pPr algn="ctr">
              <a:defRPr lang="pl-PL" sz="2250" b="0" i="0" u="none" strike="noStrike" baseline="0" smtClean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5" name="Symbol zastępczy tekstu 2"/>
          <p:cNvSpPr>
            <a:spLocks noGrp="1"/>
          </p:cNvSpPr>
          <p:nvPr>
            <p:ph type="body" idx="11"/>
          </p:nvPr>
        </p:nvSpPr>
        <p:spPr>
          <a:xfrm>
            <a:off x="2052000" y="3143248"/>
            <a:ext cx="5040000" cy="428628"/>
          </a:xfrm>
        </p:spPr>
        <p:txBody>
          <a:bodyPr/>
          <a:lstStyle>
            <a:lvl1pPr marL="0" indent="0" algn="ctr">
              <a:buNone/>
              <a:defRPr sz="1500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idx="12"/>
          </p:nvPr>
        </p:nvSpPr>
        <p:spPr>
          <a:xfrm>
            <a:off x="2052000" y="3571876"/>
            <a:ext cx="5040000" cy="857256"/>
          </a:xfrm>
        </p:spPr>
        <p:txBody>
          <a:bodyPr>
            <a:normAutofit/>
          </a:bodyPr>
          <a:lstStyle>
            <a:lvl1pPr marL="0" indent="0" algn="ctr">
              <a:buNone/>
              <a:defRPr lang="pl-PL" sz="975" b="0" i="0" u="none" strike="noStrike" baseline="0" smtClean="0"/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69037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69741-BC88-4461-9AF2-64D8F6F654EB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0D3DD-86F3-4EB7-8726-824D6CE57A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582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F8E50-ABCC-481D-87BB-FB84B35755CF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F5E72-32C2-4BB5-B45D-41A9C906E8B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96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C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EC3F506-3904-4060-A0AB-43EA3B1ECD6B}" type="datetimeFigureOut">
              <a:rPr lang="pl-PL" smtClean="0">
                <a:solidFill>
                  <a:srgbClr val="00122A">
                    <a:tint val="75000"/>
                  </a:srgbClr>
                </a:solidFill>
              </a:rPr>
              <a:pPr/>
              <a:t>2017-01-25</a:t>
            </a:fld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EFC8FF2-1D1D-4FFB-AA3E-2E593EDE27F6}" type="slidenum">
              <a:rPr lang="pl-PL" smtClean="0">
                <a:solidFill>
                  <a:srgbClr val="00122A">
                    <a:tint val="75000"/>
                  </a:srgbClr>
                </a:solidFill>
              </a:rPr>
              <a:pPr/>
              <a:t>‹#›</a:t>
            </a:fld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3" r:id="rId4"/>
    <p:sldLayoutId id="2147483684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36DC0-7A33-443F-8C3B-4DCC7D5914AE}" type="datetimeFigureOut">
              <a:rPr lang="pl-PL" smtClean="0"/>
              <a:pPr>
                <a:defRPr/>
              </a:pPr>
              <a:t>2017-01-25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93CE11-82F0-4EDE-8335-E7095385CF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3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2"/>
          <a:stretch/>
        </p:blipFill>
        <p:spPr>
          <a:xfrm>
            <a:off x="4377267" y="1735667"/>
            <a:ext cx="4766733" cy="5122333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11200" y="4408324"/>
            <a:ext cx="3191934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711200" y="4953456"/>
            <a:ext cx="2514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711200" y="3860800"/>
            <a:ext cx="331046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51933" y="858504"/>
            <a:ext cx="5173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smtClean="0">
                <a:solidFill>
                  <a:srgbClr val="424C4E"/>
                </a:solidFill>
                <a:latin typeface="Arial Black" panose="020B0A04020102020204" pitchFamily="34" charset="0"/>
              </a:rPr>
              <a:t>SALE ZABAW DLA DZIECI</a:t>
            </a:r>
            <a:endParaRPr lang="pl-PL" sz="5400" dirty="0">
              <a:solidFill>
                <a:srgbClr val="424C4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51933" y="3696668"/>
            <a:ext cx="3564467" cy="167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spc="-150" dirty="0" smtClean="0">
                <a:latin typeface="Caviar Dreams" panose="020B0402020204020504" pitchFamily="34" charset="0"/>
                <a:cs typeface="BrowalliaUPC" panose="020B0604020202020204" pitchFamily="34" charset="-34"/>
              </a:rPr>
              <a:t>Działania Urzędu </a:t>
            </a:r>
            <a:r>
              <a:rPr lang="pl-PL" sz="2400" spc="-150" dirty="0">
                <a:latin typeface="Caviar Dreams" panose="020B0402020204020504" pitchFamily="34" charset="0"/>
                <a:cs typeface="BrowalliaUPC" panose="020B0604020202020204" pitchFamily="34" charset="-34"/>
              </a:rPr>
              <a:t>O</a:t>
            </a:r>
            <a:r>
              <a:rPr lang="pl-PL" sz="2400" spc="-150" dirty="0" smtClean="0">
                <a:latin typeface="Caviar Dreams" panose="020B0402020204020504" pitchFamily="34" charset="0"/>
                <a:cs typeface="BrowalliaUPC" panose="020B0604020202020204" pitchFamily="34" charset="-34"/>
              </a:rPr>
              <a:t>chrony </a:t>
            </a:r>
            <a:r>
              <a:rPr lang="pl-PL" sz="2400" spc="-150" dirty="0">
                <a:latin typeface="Caviar Dreams" panose="020B0402020204020504" pitchFamily="34" charset="0"/>
                <a:cs typeface="BrowalliaUPC" panose="020B0604020202020204" pitchFamily="34" charset="-34"/>
              </a:rPr>
              <a:t>K</a:t>
            </a:r>
            <a:r>
              <a:rPr lang="pl-PL" sz="2400" spc="-150" dirty="0" smtClean="0">
                <a:latin typeface="Caviar Dreams" panose="020B0402020204020504" pitchFamily="34" charset="0"/>
                <a:cs typeface="BrowalliaUPC" panose="020B0604020202020204" pitchFamily="34" charset="-34"/>
              </a:rPr>
              <a:t>onkurencji i Konsumentów </a:t>
            </a:r>
          </a:p>
          <a:p>
            <a:pPr>
              <a:lnSpc>
                <a:spcPct val="150000"/>
              </a:lnSpc>
            </a:pPr>
            <a:r>
              <a:rPr lang="pl-PL" sz="2400" spc="-150" dirty="0" smtClean="0">
                <a:latin typeface="Caviar Dreams" panose="020B0402020204020504" pitchFamily="34" charset="0"/>
                <a:cs typeface="BrowalliaUPC" panose="020B0604020202020204" pitchFamily="34" charset="-34"/>
              </a:rPr>
              <a:t>i </a:t>
            </a:r>
            <a:r>
              <a:rPr lang="pl-PL" sz="2400" spc="-150" dirty="0">
                <a:latin typeface="Caviar Dreams" panose="020B0402020204020504" pitchFamily="34" charset="0"/>
                <a:cs typeface="BrowalliaUPC" panose="020B0604020202020204" pitchFamily="34" charset="-34"/>
              </a:rPr>
              <a:t>I</a:t>
            </a:r>
            <a:r>
              <a:rPr lang="pl-PL" sz="2400" spc="-150" dirty="0" smtClean="0">
                <a:latin typeface="Caviar Dreams" panose="020B0402020204020504" pitchFamily="34" charset="0"/>
                <a:cs typeface="BrowalliaUPC" panose="020B0604020202020204" pitchFamily="34" charset="-34"/>
              </a:rPr>
              <a:t>nspekcji Handlowej</a:t>
            </a:r>
            <a:endParaRPr lang="pl-PL" sz="2400" spc="-150" dirty="0">
              <a:latin typeface="Caviar Dreams" panose="020B0402020204020504" pitchFamily="34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56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7832">
            <a:off x="88531" y="297928"/>
            <a:ext cx="6438037" cy="5182124"/>
          </a:xfrm>
          <a:prstGeom prst="rect">
            <a:avLst/>
          </a:prstGeom>
        </p:spPr>
      </p:pic>
      <p:sp>
        <p:nvSpPr>
          <p:cNvPr id="2" name="Objaśnienie prostokątne zaokrąglone 1"/>
          <p:cNvSpPr/>
          <p:nvPr/>
        </p:nvSpPr>
        <p:spPr>
          <a:xfrm flipH="1">
            <a:off x="600174" y="1322978"/>
            <a:ext cx="5160355" cy="2709712"/>
          </a:xfrm>
          <a:prstGeom prst="wedgeRoundRectCallout">
            <a:avLst>
              <a:gd name="adj1" fmla="val -85921"/>
              <a:gd name="adj2" fmla="val 61939"/>
              <a:gd name="adj3" fmla="val 16667"/>
            </a:avLst>
          </a:prstGeom>
          <a:solidFill>
            <a:srgbClr val="007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349403" y="887487"/>
            <a:ext cx="48962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UOKiK </a:t>
            </a:r>
            <a:r>
              <a:rPr lang="pl-PL" sz="2000" dirty="0">
                <a:solidFill>
                  <a:srgbClr val="FFFF00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skontrolował</a:t>
            </a:r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 82 wzorce umów stosowane przez 48 </a:t>
            </a:r>
            <a:r>
              <a:rPr lang="pl-PL" sz="2000" dirty="0" smtClean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przedsiębiorców.</a:t>
            </a:r>
          </a:p>
          <a:p>
            <a:pPr lvl="0"/>
            <a:endParaRPr lang="pl-PL" sz="2000" dirty="0">
              <a:solidFill>
                <a:schemeClr val="bg1"/>
              </a:solidFill>
              <a:latin typeface="Tempus Sans ITC" panose="04020404030D07020202" pitchFamily="82" charset="0"/>
              <a:cs typeface="Consolas" panose="020B0609020204030204" pitchFamily="49" charset="0"/>
            </a:endParaRPr>
          </a:p>
          <a:p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W</a:t>
            </a:r>
            <a:r>
              <a:rPr lang="pl-PL" sz="2000" dirty="0" smtClean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szyscy stosowali </a:t>
            </a:r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we wzorcach umów postanowienia, które </a:t>
            </a:r>
            <a:r>
              <a:rPr lang="pl-PL" sz="2000" dirty="0" smtClean="0">
                <a:solidFill>
                  <a:srgbClr val="FFFF00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wzbudziły zastrzeżenia </a:t>
            </a:r>
            <a:r>
              <a:rPr lang="pl-PL" sz="2000" dirty="0" smtClean="0">
                <a:solidFill>
                  <a:srgbClr val="FFFF00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urzędu.</a:t>
            </a:r>
          </a:p>
          <a:p>
            <a:endParaRPr lang="pl-PL" sz="2000" dirty="0">
              <a:solidFill>
                <a:srgbClr val="FFFF00"/>
              </a:solidFill>
              <a:latin typeface="Tempus Sans ITC" panose="04020404030D07020202" pitchFamily="82" charset="0"/>
              <a:cs typeface="Consolas" panose="020B0609020204030204" pitchFamily="49" charset="0"/>
            </a:endParaRPr>
          </a:p>
          <a:p>
            <a:r>
              <a:rPr lang="pl-PL" sz="2000" dirty="0" smtClean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45 </a:t>
            </a:r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z 48 skontrolowanych przedsiębiorców w pełni dostosowało się do wezwań wystosowanych przez </a:t>
            </a:r>
            <a:r>
              <a:rPr lang="pl-PL" sz="2000" dirty="0" smtClean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urząd</a:t>
            </a:r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. W toku </a:t>
            </a:r>
            <a:endParaRPr lang="pl-PL" sz="2000" dirty="0" smtClean="0">
              <a:solidFill>
                <a:schemeClr val="bg1"/>
              </a:solidFill>
              <a:latin typeface="Tempus Sans ITC" panose="04020404030D07020202" pitchFamily="82" charset="0"/>
              <a:cs typeface="Consolas" panose="020B0609020204030204" pitchFamily="49" charset="0"/>
            </a:endParaRPr>
          </a:p>
          <a:p>
            <a:r>
              <a:rPr lang="pl-PL" sz="2000" dirty="0" smtClean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są 2 </a:t>
            </a:r>
            <a:r>
              <a:rPr lang="pl-PL" sz="2000" dirty="0">
                <a:solidFill>
                  <a:schemeClr val="bg1"/>
                </a:solidFill>
                <a:latin typeface="Tempus Sans ITC" panose="04020404030D07020202" pitchFamily="82" charset="0"/>
                <a:cs typeface="Consolas" panose="020B0609020204030204" pitchFamily="49" charset="0"/>
              </a:rPr>
              <a:t>sprawy, 1 przedsiębiorca zawiesił działalność gospodarczą.</a:t>
            </a:r>
          </a:p>
          <a:p>
            <a:endParaRPr lang="pl-PL" sz="2000" dirty="0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endParaRPr lang="pl-PL" sz="20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449" y="3893429"/>
            <a:ext cx="1647627" cy="295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519830" y="2175933"/>
            <a:ext cx="812466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27084" y="2417053"/>
            <a:ext cx="782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2060"/>
                </a:solidFill>
                <a:latin typeface="Caviar Dreams" panose="020B0402020204020504" pitchFamily="34" charset="0"/>
              </a:rPr>
              <a:t>„Personel nie odpowiada za wypadki podczas zabawy dzieci.” –(wyłączanie odpowiedzialności przedsiębiorcy za szkodę na osobie) - 75 proc. przedsiębiorców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>
              <a:solidFill>
                <a:srgbClr val="002060"/>
              </a:solidFill>
              <a:latin typeface="Caviar Dreams" panose="020B04020202040205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2060"/>
                </a:solidFill>
                <a:latin typeface="Caviar Dreams" panose="020B0402020204020504" pitchFamily="34" charset="0"/>
              </a:rPr>
              <a:t>„</a:t>
            </a:r>
            <a:r>
              <a:rPr lang="pl-PL" sz="1400" dirty="0">
                <a:solidFill>
                  <a:srgbClr val="002060"/>
                </a:solidFill>
                <a:latin typeface="Caviar Dreams" panose="020B0402020204020504" pitchFamily="34" charset="0"/>
              </a:rPr>
              <a:t>Sala zabaw nie ponosi odpowiedzialności za rzeczy pozostawione lub zgubione.” (wyłączanie odpowiedzialności za rzeczy pozostawione na terenie sali zabaw) - 67 proc. przedsiębiorców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>
              <a:solidFill>
                <a:srgbClr val="002060"/>
              </a:solidFill>
              <a:latin typeface="Caviar Dreams" panose="020B04020202040205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2060"/>
                </a:solidFill>
                <a:latin typeface="Caviar Dreams" panose="020B0402020204020504" pitchFamily="34" charset="0"/>
              </a:rPr>
              <a:t>„</a:t>
            </a:r>
            <a:r>
              <a:rPr lang="pl-PL" sz="1400" dirty="0">
                <a:solidFill>
                  <a:srgbClr val="002060"/>
                </a:solidFill>
                <a:latin typeface="Caviar Dreams" panose="020B0402020204020504" pitchFamily="34" charset="0"/>
              </a:rPr>
              <a:t>Za szkody spowodowane przez dzieci odpowiadają rodzice.” (przenoszenie na konsumenta odpowiedzialności za szkody materialne) - 48 proc. przedsiębiorców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>
              <a:solidFill>
                <a:srgbClr val="002060"/>
              </a:solidFill>
              <a:latin typeface="Caviar Dreams" panose="020B04020202040205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2060"/>
                </a:solidFill>
                <a:latin typeface="Caviar Dreams" panose="020B0402020204020504" pitchFamily="34" charset="0"/>
              </a:rPr>
              <a:t>„ </a:t>
            </a:r>
            <a:r>
              <a:rPr lang="pl-PL" sz="1400" dirty="0">
                <a:solidFill>
                  <a:srgbClr val="002060"/>
                </a:solidFill>
                <a:latin typeface="Caviar Dreams" panose="020B0402020204020504" pitchFamily="34" charset="0"/>
              </a:rPr>
              <a:t>Za bilet niewykorzystany nie zwracamy pieniędzy.” (niezwracanie pieniędzy w przypadku niezrealizowania usługi)  - 52 proc. przedsiębiorców;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>
              <a:solidFill>
                <a:srgbClr val="002060"/>
              </a:solidFill>
              <a:latin typeface="Caviar Dreams" panose="020B04020202040205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2060"/>
                </a:solidFill>
                <a:latin typeface="Caviar Dreams" panose="020B0402020204020504" pitchFamily="34" charset="0"/>
              </a:rPr>
              <a:t>„</a:t>
            </a:r>
            <a:r>
              <a:rPr lang="pl-PL" sz="1400" dirty="0">
                <a:solidFill>
                  <a:srgbClr val="002060"/>
                </a:solidFill>
                <a:latin typeface="Caviar Dreams" panose="020B0402020204020504" pitchFamily="34" charset="0"/>
              </a:rPr>
              <a:t>Wykupienie biletu oznacza akceptację Regulaminu.”  (postanowienia zwalniające przedsiębiorcę z obowiązku przedstawienia konsumentom regulaminu i uzyskania jego akceptacji) - 40 proc. przedsiębiorców.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206564" y="321222"/>
            <a:ext cx="4890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spc="-150" dirty="0" smtClean="0">
                <a:solidFill>
                  <a:srgbClr val="FED563"/>
                </a:solidFill>
                <a:latin typeface="Arial Black" panose="020B0A04020102020204" pitchFamily="34" charset="0"/>
              </a:rPr>
              <a:t>NAJCZĘŚCIEJ KWESTIONOWANE POSTANOWIENIA:</a:t>
            </a:r>
            <a:endParaRPr lang="pl-PL" sz="2800" spc="-150" dirty="0">
              <a:solidFill>
                <a:srgbClr val="FED563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26543" y="1964267"/>
            <a:ext cx="8529590" cy="4453466"/>
          </a:xfrm>
          <a:prstGeom prst="rect">
            <a:avLst/>
          </a:prstGeom>
          <a:noFill/>
          <a:ln>
            <a:solidFill>
              <a:srgbClr val="FFF2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3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7"/>
            <a:ext cx="6866467" cy="6866467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t="24601"/>
          <a:stretch/>
        </p:blipFill>
        <p:spPr>
          <a:xfrm>
            <a:off x="6866467" y="-34834"/>
            <a:ext cx="5143137" cy="517724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67" y="1709176"/>
            <a:ext cx="6866467" cy="686646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-95794" y="-104503"/>
            <a:ext cx="6962261" cy="1831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33530" y="69914"/>
            <a:ext cx="6545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500" dirty="0">
                <a:solidFill>
                  <a:srgbClr val="3C6C76"/>
                </a:solidFill>
                <a:latin typeface="Century Gothic" panose="020B0502020202020204" pitchFamily="34" charset="0"/>
              </a:rPr>
              <a:t>Jednocześnie Inspekcja Handlowa przeprowadziła kontrolę u 84 przedsiębiorców. Inspektorzy </a:t>
            </a:r>
            <a:r>
              <a:rPr lang="pl-PL" sz="1500" dirty="0">
                <a:solidFill>
                  <a:srgbClr val="966E4B"/>
                </a:solidFill>
                <a:latin typeface="Century Gothic" panose="020B0502020202020204" pitchFamily="34" charset="0"/>
              </a:rPr>
              <a:t>badali </a:t>
            </a:r>
            <a:r>
              <a:rPr lang="pl-PL" sz="1500" b="1" dirty="0">
                <a:solidFill>
                  <a:srgbClr val="966E4B"/>
                </a:solidFill>
                <a:latin typeface="Century Gothic" panose="020B0502020202020204" pitchFamily="34" charset="0"/>
              </a:rPr>
              <a:t>legalność i rzetelność usług tych placówek</a:t>
            </a:r>
            <a:r>
              <a:rPr lang="pl-PL" sz="1500" dirty="0">
                <a:solidFill>
                  <a:srgbClr val="966E4B"/>
                </a:solidFill>
                <a:latin typeface="Century Gothic" panose="020B0502020202020204" pitchFamily="34" charset="0"/>
              </a:rPr>
              <a:t>. </a:t>
            </a:r>
            <a:endParaRPr lang="pl-PL" sz="1500" dirty="0" smtClean="0">
              <a:solidFill>
                <a:srgbClr val="966E4B"/>
              </a:solidFill>
              <a:latin typeface="Century Gothic" panose="020B0502020202020204" pitchFamily="34" charset="0"/>
            </a:endParaRPr>
          </a:p>
          <a:p>
            <a:pPr lvl="0"/>
            <a:endParaRPr lang="pl-PL" sz="1500" dirty="0">
              <a:solidFill>
                <a:srgbClr val="3C6C76"/>
              </a:solidFill>
              <a:latin typeface="Century Gothic" panose="020B0502020202020204" pitchFamily="34" charset="0"/>
            </a:endParaRPr>
          </a:p>
          <a:p>
            <a:r>
              <a:rPr lang="pl-PL" sz="1500" dirty="0">
                <a:solidFill>
                  <a:srgbClr val="3C6C76"/>
                </a:solidFill>
                <a:latin typeface="Century Gothic" panose="020B0502020202020204" pitchFamily="34" charset="0"/>
              </a:rPr>
              <a:t>W</a:t>
            </a:r>
            <a:r>
              <a:rPr lang="pl-PL" sz="1500" dirty="0" smtClean="0">
                <a:solidFill>
                  <a:srgbClr val="3C6C76"/>
                </a:solidFill>
                <a:latin typeface="Century Gothic" panose="020B0502020202020204" pitchFamily="34" charset="0"/>
              </a:rPr>
              <a:t> </a:t>
            </a:r>
            <a:r>
              <a:rPr lang="pl-PL" sz="1500" dirty="0">
                <a:solidFill>
                  <a:srgbClr val="3C6C76"/>
                </a:solidFill>
                <a:latin typeface="Century Gothic" panose="020B0502020202020204" pitchFamily="34" charset="0"/>
              </a:rPr>
              <a:t>23 skontrolowanych placówkach (27 proc.) urządzenia i zabawki udostępnione dzieciom w sali zabaw </a:t>
            </a:r>
            <a:r>
              <a:rPr lang="pl-PL" sz="1500" b="1" dirty="0">
                <a:solidFill>
                  <a:srgbClr val="8EA83B"/>
                </a:solidFill>
                <a:latin typeface="Century Gothic" panose="020B0502020202020204" pitchFamily="34" charset="0"/>
              </a:rPr>
              <a:t>mogły stwarzać </a:t>
            </a:r>
            <a:r>
              <a:rPr lang="pl-PL" sz="1500" b="1" dirty="0" smtClean="0">
                <a:solidFill>
                  <a:srgbClr val="8EA83B"/>
                </a:solidFill>
                <a:latin typeface="Century Gothic" panose="020B0502020202020204" pitchFamily="34" charset="0"/>
              </a:rPr>
              <a:t>zagrożenia.</a:t>
            </a:r>
            <a:endParaRPr lang="pl-PL" sz="1500" b="1" dirty="0">
              <a:solidFill>
                <a:srgbClr val="8EA83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431177" y="1726594"/>
            <a:ext cx="1711960" cy="1695875"/>
          </a:xfrm>
          <a:prstGeom prst="rect">
            <a:avLst/>
          </a:prstGeom>
          <a:solidFill>
            <a:srgbClr val="3C6C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524432" y="1892068"/>
            <a:ext cx="1525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CCA09"/>
                </a:solidFill>
                <a:latin typeface="Caviar Dreams" panose="020B0402020204020504" pitchFamily="34" charset="0"/>
              </a:rPr>
              <a:t>możliwość samowolnego opuszczenia sali zabaw przez dziecko</a:t>
            </a:r>
          </a:p>
        </p:txBody>
      </p:sp>
      <p:sp>
        <p:nvSpPr>
          <p:cNvPr id="9" name="Prostokąt 8"/>
          <p:cNvSpPr/>
          <p:nvPr/>
        </p:nvSpPr>
        <p:spPr>
          <a:xfrm>
            <a:off x="1721274" y="3448835"/>
            <a:ext cx="1709903" cy="1686925"/>
          </a:xfrm>
          <a:prstGeom prst="rect">
            <a:avLst/>
          </a:prstGeom>
          <a:solidFill>
            <a:srgbClr val="FCCA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839141" y="3507467"/>
            <a:ext cx="14741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40494E"/>
                </a:solidFill>
                <a:latin typeface="Caviar Dreams" panose="020B0402020204020504" pitchFamily="34" charset="0"/>
              </a:rPr>
              <a:t>niezaślepione kontakty elektryczne, luźno wiszące i nieosłonięte </a:t>
            </a:r>
            <a:r>
              <a:rPr lang="pl-PL" sz="1600" dirty="0" smtClean="0">
                <a:solidFill>
                  <a:srgbClr val="40494E"/>
                </a:solidFill>
                <a:latin typeface="Caviar Dreams" panose="020B0402020204020504" pitchFamily="34" charset="0"/>
              </a:rPr>
              <a:t>kable</a:t>
            </a:r>
            <a:endParaRPr lang="pl-PL" sz="1600" dirty="0">
              <a:solidFill>
                <a:srgbClr val="40494E"/>
              </a:solidFill>
              <a:latin typeface="Caviar Dreams" panose="020B04020202040205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432204" y="5320937"/>
            <a:ext cx="1709903" cy="1537063"/>
          </a:xfrm>
          <a:prstGeom prst="rect">
            <a:avLst/>
          </a:prstGeom>
          <a:solidFill>
            <a:srgbClr val="966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556000" y="5210349"/>
            <a:ext cx="1490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D9D9D9"/>
                </a:solidFill>
                <a:latin typeface="Caviar Dreams" panose="020B0402020204020504" pitchFamily="34" charset="0"/>
              </a:rPr>
              <a:t>odsłonięte śruby, </a:t>
            </a:r>
            <a:endParaRPr lang="pl-PL" dirty="0" smtClean="0">
              <a:solidFill>
                <a:srgbClr val="D9D9D9"/>
              </a:solidFill>
              <a:latin typeface="Caviar Dreams" panose="020B0402020204020504" pitchFamily="34" charset="0"/>
            </a:endParaRPr>
          </a:p>
          <a:p>
            <a:r>
              <a:rPr lang="pl-PL" dirty="0" smtClean="0">
                <a:solidFill>
                  <a:srgbClr val="D9D9D9"/>
                </a:solidFill>
                <a:latin typeface="Caviar Dreams" panose="020B0402020204020504" pitchFamily="34" charset="0"/>
              </a:rPr>
              <a:t>rurki </a:t>
            </a:r>
            <a:r>
              <a:rPr lang="pl-PL" dirty="0">
                <a:solidFill>
                  <a:srgbClr val="D9D9D9"/>
                </a:solidFill>
                <a:latin typeface="Caviar Dreams" panose="020B0402020204020504" pitchFamily="34" charset="0"/>
              </a:rPr>
              <a:t>stalowe, ostre krawędzie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5142409"/>
            <a:ext cx="1707844" cy="1715591"/>
          </a:xfrm>
          <a:prstGeom prst="rect">
            <a:avLst/>
          </a:prstGeom>
          <a:solidFill>
            <a:srgbClr val="8EA8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169149" y="5164183"/>
            <a:ext cx="1612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FFFF"/>
                </a:solidFill>
                <a:latin typeface="Caviar Dreams" panose="020B0402020204020504" pitchFamily="34" charset="0"/>
              </a:rPr>
              <a:t>otwory, które stwarzały zagrożenie zakleszczenia się np. głowy czy palców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6866467" y="3434501"/>
            <a:ext cx="1707844" cy="1701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6899610" y="3476689"/>
            <a:ext cx="16881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41494F"/>
                </a:solidFill>
                <a:latin typeface="Caviar Dreams" panose="020B0402020204020504" pitchFamily="34" charset="0"/>
              </a:rPr>
              <a:t>brak informacji o grupie wiekowej, </a:t>
            </a:r>
            <a:r>
              <a:rPr lang="pl-PL" sz="1400" dirty="0" smtClean="0">
                <a:solidFill>
                  <a:srgbClr val="41494F"/>
                </a:solidFill>
                <a:latin typeface="Caviar Dreams" panose="020B0402020204020504" pitchFamily="34" charset="0"/>
              </a:rPr>
              <a:t>max/min </a:t>
            </a:r>
            <a:r>
              <a:rPr lang="pl-PL" sz="1400" dirty="0">
                <a:solidFill>
                  <a:srgbClr val="41494F"/>
                </a:solidFill>
                <a:latin typeface="Caviar Dreams" panose="020B0402020204020504" pitchFamily="34" charset="0"/>
              </a:rPr>
              <a:t>wzroście dziecka, pojemności </a:t>
            </a:r>
            <a:r>
              <a:rPr lang="pl-PL" sz="1400" dirty="0" smtClean="0">
                <a:solidFill>
                  <a:srgbClr val="41494F"/>
                </a:solidFill>
                <a:latin typeface="Caviar Dreams" panose="020B0402020204020504" pitchFamily="34" charset="0"/>
              </a:rPr>
              <a:t>konstrukcji, znaków </a:t>
            </a:r>
            <a:r>
              <a:rPr lang="pl-PL" sz="1400" dirty="0">
                <a:solidFill>
                  <a:srgbClr val="41494F"/>
                </a:solidFill>
                <a:latin typeface="Caviar Dreams" panose="020B0402020204020504" pitchFamily="34" charset="0"/>
              </a:rPr>
              <a:t>alarmowych</a:t>
            </a:r>
          </a:p>
        </p:txBody>
      </p:sp>
    </p:spTree>
    <p:extLst>
      <p:ext uri="{BB962C8B-B14F-4D97-AF65-F5344CB8AC3E}">
        <p14:creationId xmlns:p14="http://schemas.microsoft.com/office/powerpoint/2010/main" val="12135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3595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380405" y="-69669"/>
            <a:ext cx="4763595" cy="69276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572000" y="639565"/>
            <a:ext cx="45545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150" dirty="0">
                <a:solidFill>
                  <a:srgbClr val="784213"/>
                </a:solidFill>
                <a:latin typeface="Arial Black" panose="020B0A04020102020204" pitchFamily="34" charset="0"/>
              </a:rPr>
              <a:t>Większość przedsiębiorców dobrowolnie usunęła stwierdzone uchybienia. </a:t>
            </a:r>
            <a:endParaRPr lang="pl-PL" sz="3200" spc="-150" dirty="0" smtClean="0">
              <a:solidFill>
                <a:srgbClr val="784213"/>
              </a:solidFill>
              <a:latin typeface="Arial Black" panose="020B0A04020102020204" pitchFamily="34" charset="0"/>
            </a:endParaRPr>
          </a:p>
          <a:p>
            <a:r>
              <a:rPr lang="pl-PL" sz="3200" spc="-150" dirty="0" smtClean="0">
                <a:solidFill>
                  <a:srgbClr val="784213"/>
                </a:solidFill>
                <a:latin typeface="Arial Black" panose="020B0A04020102020204" pitchFamily="34" charset="0"/>
              </a:rPr>
              <a:t>W jednym </a:t>
            </a:r>
            <a:r>
              <a:rPr lang="pl-PL" sz="3200" spc="-150" dirty="0">
                <a:solidFill>
                  <a:srgbClr val="784213"/>
                </a:solidFill>
                <a:latin typeface="Arial Black" panose="020B0A04020102020204" pitchFamily="34" charset="0"/>
              </a:rPr>
              <a:t>przypadku wydano decyzję zarządzającą niezwłoczne wyeliminowanie nieprawidłowości.</a:t>
            </a:r>
          </a:p>
        </p:txBody>
      </p:sp>
    </p:spTree>
    <p:extLst>
      <p:ext uri="{BB962C8B-B14F-4D97-AF65-F5344CB8AC3E}">
        <p14:creationId xmlns:p14="http://schemas.microsoft.com/office/powerpoint/2010/main" val="6182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kik">
  <a:themeElements>
    <a:clrScheme name="uokik">
      <a:dk1>
        <a:srgbClr val="00122A"/>
      </a:dk1>
      <a:lt1>
        <a:srgbClr val="FFFFFF"/>
      </a:lt1>
      <a:dk2>
        <a:srgbClr val="1F497D"/>
      </a:dk2>
      <a:lt2>
        <a:srgbClr val="EEECE1"/>
      </a:lt2>
      <a:accent1>
        <a:srgbClr val="FFBF00"/>
      </a:accent1>
      <a:accent2>
        <a:srgbClr val="FF7F00"/>
      </a:accent2>
      <a:accent3>
        <a:srgbClr val="C6C7C8"/>
      </a:accent3>
      <a:accent4>
        <a:srgbClr val="EDEDEE"/>
      </a:accent4>
      <a:accent5>
        <a:srgbClr val="00122A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296</Words>
  <Application>Microsoft Office PowerPoint</Application>
  <PresentationFormat>Pokaz na ekranie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BrowalliaUPC</vt:lpstr>
      <vt:lpstr>Calibri</vt:lpstr>
      <vt:lpstr>Calibri Light</vt:lpstr>
      <vt:lpstr>Caviar Dreams</vt:lpstr>
      <vt:lpstr>Century Gothic</vt:lpstr>
      <vt:lpstr>Consolas</vt:lpstr>
      <vt:lpstr>Tempus Sans ITC</vt:lpstr>
      <vt:lpstr>Trebuchet MS</vt:lpstr>
      <vt:lpstr>uokik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Rata</dc:creator>
  <cp:lastModifiedBy>Tomasz Kwiatkowski</cp:lastModifiedBy>
  <cp:revision>138</cp:revision>
  <cp:lastPrinted>2014-10-20T10:52:52Z</cp:lastPrinted>
  <dcterms:created xsi:type="dcterms:W3CDTF">2014-10-20T07:22:38Z</dcterms:created>
  <dcterms:modified xsi:type="dcterms:W3CDTF">2017-01-25T10:27:14Z</dcterms:modified>
</cp:coreProperties>
</file>